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6"/>
  </p:notesMasterIdLst>
  <p:sldIdLst>
    <p:sldId id="265" r:id="rId3"/>
    <p:sldId id="271" r:id="rId4"/>
    <p:sldId id="266" r:id="rId5"/>
    <p:sldId id="269" r:id="rId6"/>
    <p:sldId id="270" r:id="rId7"/>
    <p:sldId id="275" r:id="rId8"/>
    <p:sldId id="281" r:id="rId9"/>
    <p:sldId id="273" r:id="rId10"/>
    <p:sldId id="277" r:id="rId11"/>
    <p:sldId id="285" r:id="rId12"/>
    <p:sldId id="286" r:id="rId13"/>
    <p:sldId id="28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5D7"/>
    <a:srgbClr val="E8C48C"/>
    <a:srgbClr val="000000"/>
    <a:srgbClr val="FFFFFF"/>
    <a:srgbClr val="FCFCFC"/>
    <a:srgbClr val="08ABD5"/>
    <a:srgbClr val="F6F6F7"/>
    <a:srgbClr val="E6E6E6"/>
    <a:srgbClr val="FAFAFA"/>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289" autoAdjust="0"/>
  </p:normalViewPr>
  <p:slideViewPr>
    <p:cSldViewPr snapToGrid="0">
      <p:cViewPr varScale="1">
        <p:scale>
          <a:sx n="112" d="100"/>
          <a:sy n="112" d="100"/>
        </p:scale>
        <p:origin x="31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4/12/2019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4/12/2019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40.jpeg"/><Relationship Id="rId9" Type="http://schemas.openxmlformats.org/officeDocument/2006/relationships/image" Target="../media/image45.jpeg"/></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geoglam.htm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bboxfinder.com/"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epsg.io/map#srs=4326&amp;amp;x=46.406250&amp;amp;y=11.695273&amp;amp;z=3&amp;amp;layer=stre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earth.google.com/web/" TargetMode="Externa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hyperlink" Target="https://earth.google.com/web/" TargetMode="External"/><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slideLayout" Target="../slideLayouts/slideLayout2.xml"/><Relationship Id="rId16" Type="http://schemas.openxmlformats.org/officeDocument/2006/relationships/image" Target="../media/image31.png"/><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GskyGE_GEOGLAM </a:t>
            </a:r>
          </a:p>
          <a:p>
            <a:r>
              <a:rPr lang="en-US" sz="2400" b="1" cap="none">
                <a:effectLst>
                  <a:outerShdw blurRad="38100" dist="38100" dir="2700000" algn="tl">
                    <a:srgbClr val="000000">
                      <a:alpha val="43137"/>
                    </a:srgbClr>
                  </a:outerShdw>
                </a:effectLst>
              </a:rPr>
              <a:t> A web app to use Google Earth Web with GEOGLAM</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9889"/>
    </mc:Choice>
    <mc:Fallback xmlns="">
      <p:transition spd="slow" advTm="98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0880187D-B75D-4BD8-B484-31FB1AA16C3C}"/>
              </a:ext>
            </a:extLst>
          </p:cNvPr>
          <p:cNvPicPr>
            <a:picLocks noChangeAspect="1"/>
          </p:cNvPicPr>
          <p:nvPr/>
        </p:nvPicPr>
        <p:blipFill>
          <a:blip r:embed="rId3"/>
          <a:stretch>
            <a:fillRect/>
          </a:stretch>
        </p:blipFill>
        <p:spPr>
          <a:xfrm>
            <a:off x="922564" y="3471109"/>
            <a:ext cx="4068180" cy="2139455"/>
          </a:xfrm>
          <a:prstGeom prst="rect">
            <a:avLst/>
          </a:prstGeom>
          <a:ln w="3175">
            <a:solidFill>
              <a:schemeClr val="tx1"/>
            </a:solidFill>
          </a:ln>
        </p:spPr>
      </p:pic>
      <p:sp>
        <p:nvSpPr>
          <p:cNvPr id="13" name="Rectangle 12">
            <a:extLst>
              <a:ext uri="{FF2B5EF4-FFF2-40B4-BE49-F238E27FC236}">
                <a16:creationId xmlns:a16="http://schemas.microsoft.com/office/drawing/2014/main" id="{F36BBE9D-1446-446F-B1FE-1866BC2F8133}"/>
              </a:ext>
            </a:extLst>
          </p:cNvPr>
          <p:cNvSpPr/>
          <p:nvPr/>
        </p:nvSpPr>
        <p:spPr>
          <a:xfrm>
            <a:off x="953038" y="3931064"/>
            <a:ext cx="127443" cy="111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1CEEBF45-9BF4-4191-BBAA-58B4E1D69296}"/>
              </a:ext>
            </a:extLst>
          </p:cNvPr>
          <p:cNvPicPr>
            <a:picLocks noChangeAspect="1"/>
          </p:cNvPicPr>
          <p:nvPr/>
        </p:nvPicPr>
        <p:blipFill>
          <a:blip r:embed="rId4"/>
          <a:stretch>
            <a:fillRect/>
          </a:stretch>
        </p:blipFill>
        <p:spPr>
          <a:xfrm>
            <a:off x="922564" y="2012281"/>
            <a:ext cx="5380952" cy="1371429"/>
          </a:xfrm>
          <a:prstGeom prst="rect">
            <a:avLst/>
          </a:prstGeom>
          <a:ln w="3175">
            <a:solidFill>
              <a:schemeClr val="tx1"/>
            </a:solidFill>
          </a:ln>
        </p:spPr>
      </p:pic>
      <p:sp>
        <p:nvSpPr>
          <p:cNvPr id="15" name="Rectangle 14">
            <a:extLst>
              <a:ext uri="{FF2B5EF4-FFF2-40B4-BE49-F238E27FC236}">
                <a16:creationId xmlns:a16="http://schemas.microsoft.com/office/drawing/2014/main" id="{776C7C21-C2F9-4559-A7E0-4F75524C6E47}"/>
              </a:ext>
            </a:extLst>
          </p:cNvPr>
          <p:cNvSpPr/>
          <p:nvPr/>
        </p:nvSpPr>
        <p:spPr>
          <a:xfrm>
            <a:off x="5315484" y="2461189"/>
            <a:ext cx="756000"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CD07767-15C4-49BB-AE86-BD231A3761EF}"/>
              </a:ext>
            </a:extLst>
          </p:cNvPr>
          <p:cNvPicPr>
            <a:picLocks noChangeAspect="1"/>
          </p:cNvPicPr>
          <p:nvPr/>
        </p:nvPicPr>
        <p:blipFill>
          <a:blip r:embed="rId5"/>
          <a:stretch>
            <a:fillRect/>
          </a:stretch>
        </p:blipFill>
        <p:spPr>
          <a:xfrm>
            <a:off x="922564" y="3471109"/>
            <a:ext cx="4071057" cy="2139455"/>
          </a:xfrm>
          <a:prstGeom prst="rect">
            <a:avLst/>
          </a:prstGeom>
        </p:spPr>
      </p:pic>
      <p:sp>
        <p:nvSpPr>
          <p:cNvPr id="18" name="Rectangle 17">
            <a:extLst>
              <a:ext uri="{FF2B5EF4-FFF2-40B4-BE49-F238E27FC236}">
                <a16:creationId xmlns:a16="http://schemas.microsoft.com/office/drawing/2014/main" id="{98C8D34D-A703-4698-9D76-6957F727974B}"/>
              </a:ext>
            </a:extLst>
          </p:cNvPr>
          <p:cNvSpPr/>
          <p:nvPr/>
        </p:nvSpPr>
        <p:spPr>
          <a:xfrm>
            <a:off x="2307365" y="2492341"/>
            <a:ext cx="2273181" cy="134249"/>
          </a:xfrm>
          <a:prstGeom prst="rect">
            <a:avLst/>
          </a:prstGeom>
          <a:solidFill>
            <a:srgbClr val="F7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2C62A7B-6F66-4AB2-9003-B74C60E88297}"/>
              </a:ext>
            </a:extLst>
          </p:cNvPr>
          <p:cNvSpPr/>
          <p:nvPr/>
        </p:nvSpPr>
        <p:spPr>
          <a:xfrm>
            <a:off x="6096000" y="2461189"/>
            <a:ext cx="207516"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3B5F27CE-5660-4363-BE28-E2291F6BA685}"/>
              </a:ext>
            </a:extLst>
          </p:cNvPr>
          <p:cNvPicPr>
            <a:picLocks noChangeAspect="1"/>
          </p:cNvPicPr>
          <p:nvPr/>
        </p:nvPicPr>
        <p:blipFill>
          <a:blip r:embed="rId6"/>
          <a:stretch>
            <a:fillRect/>
          </a:stretch>
        </p:blipFill>
        <p:spPr>
          <a:xfrm>
            <a:off x="6373532" y="2012281"/>
            <a:ext cx="4024800" cy="3610783"/>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46491"/>
    </mc:Choice>
    <mc:Fallback xmlns="">
      <p:transition spd="slow" advTm="46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anim calcmode="lin" valueType="num">
                                      <p:cBhvr>
                                        <p:cTn id="20" dur="2000" fill="hold"/>
                                        <p:tgtEl>
                                          <p:spTgt spid="13"/>
                                        </p:tgtEl>
                                        <p:attrNameLst>
                                          <p:attrName>ppt_w</p:attrName>
                                        </p:attrNameLst>
                                      </p:cBhvr>
                                      <p:tavLst>
                                        <p:tav tm="0" fmla="#ppt_w*sin(2.5*pi*$)">
                                          <p:val>
                                            <p:fltVal val="0"/>
                                          </p:val>
                                        </p:tav>
                                        <p:tav tm="100000">
                                          <p:val>
                                            <p:fltVal val="1"/>
                                          </p:val>
                                        </p:tav>
                                      </p:tavLst>
                                    </p:anim>
                                    <p:anim calcmode="lin" valueType="num">
                                      <p:cBhvr>
                                        <p:cTn id="2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randombar(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8" grpId="0" animBg="1"/>
      <p:bldP spid="2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0880187D-B75D-4BD8-B484-31FB1AA16C3C}"/>
              </a:ext>
            </a:extLst>
          </p:cNvPr>
          <p:cNvPicPr>
            <a:picLocks noChangeAspect="1"/>
          </p:cNvPicPr>
          <p:nvPr/>
        </p:nvPicPr>
        <p:blipFill>
          <a:blip r:embed="rId3"/>
          <a:stretch>
            <a:fillRect/>
          </a:stretch>
        </p:blipFill>
        <p:spPr>
          <a:xfrm>
            <a:off x="922564" y="3471109"/>
            <a:ext cx="4068180" cy="2139455"/>
          </a:xfrm>
          <a:prstGeom prst="rect">
            <a:avLst/>
          </a:prstGeom>
          <a:ln w="3175">
            <a:solidFill>
              <a:schemeClr val="tx1"/>
            </a:solidFill>
          </a:ln>
        </p:spPr>
      </p:pic>
      <p:sp>
        <p:nvSpPr>
          <p:cNvPr id="13" name="Rectangle 12">
            <a:extLst>
              <a:ext uri="{FF2B5EF4-FFF2-40B4-BE49-F238E27FC236}">
                <a16:creationId xmlns:a16="http://schemas.microsoft.com/office/drawing/2014/main" id="{F36BBE9D-1446-446F-B1FE-1866BC2F8133}"/>
              </a:ext>
            </a:extLst>
          </p:cNvPr>
          <p:cNvSpPr/>
          <p:nvPr/>
        </p:nvSpPr>
        <p:spPr>
          <a:xfrm>
            <a:off x="953038" y="3931064"/>
            <a:ext cx="127443" cy="111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1CEEBF45-9BF4-4191-BBAA-58B4E1D69296}"/>
              </a:ext>
            </a:extLst>
          </p:cNvPr>
          <p:cNvPicPr>
            <a:picLocks noChangeAspect="1"/>
          </p:cNvPicPr>
          <p:nvPr/>
        </p:nvPicPr>
        <p:blipFill>
          <a:blip r:embed="rId4"/>
          <a:stretch>
            <a:fillRect/>
          </a:stretch>
        </p:blipFill>
        <p:spPr>
          <a:xfrm>
            <a:off x="922564" y="2012281"/>
            <a:ext cx="5380952" cy="1371429"/>
          </a:xfrm>
          <a:prstGeom prst="rect">
            <a:avLst/>
          </a:prstGeom>
          <a:ln w="3175">
            <a:solidFill>
              <a:schemeClr val="tx1"/>
            </a:solidFill>
          </a:ln>
        </p:spPr>
      </p:pic>
      <p:sp>
        <p:nvSpPr>
          <p:cNvPr id="15" name="Rectangle 14">
            <a:extLst>
              <a:ext uri="{FF2B5EF4-FFF2-40B4-BE49-F238E27FC236}">
                <a16:creationId xmlns:a16="http://schemas.microsoft.com/office/drawing/2014/main" id="{776C7C21-C2F9-4559-A7E0-4F75524C6E47}"/>
              </a:ext>
            </a:extLst>
          </p:cNvPr>
          <p:cNvSpPr/>
          <p:nvPr/>
        </p:nvSpPr>
        <p:spPr>
          <a:xfrm>
            <a:off x="5315484" y="2461189"/>
            <a:ext cx="756000"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CD07767-15C4-49BB-AE86-BD231A3761EF}"/>
              </a:ext>
            </a:extLst>
          </p:cNvPr>
          <p:cNvPicPr>
            <a:picLocks noChangeAspect="1"/>
          </p:cNvPicPr>
          <p:nvPr/>
        </p:nvPicPr>
        <p:blipFill>
          <a:blip r:embed="rId5"/>
          <a:stretch>
            <a:fillRect/>
          </a:stretch>
        </p:blipFill>
        <p:spPr>
          <a:xfrm>
            <a:off x="922564" y="3471109"/>
            <a:ext cx="4071057" cy="2139455"/>
          </a:xfrm>
          <a:prstGeom prst="rect">
            <a:avLst/>
          </a:prstGeom>
        </p:spPr>
      </p:pic>
      <p:sp>
        <p:nvSpPr>
          <p:cNvPr id="18" name="Rectangle 17">
            <a:extLst>
              <a:ext uri="{FF2B5EF4-FFF2-40B4-BE49-F238E27FC236}">
                <a16:creationId xmlns:a16="http://schemas.microsoft.com/office/drawing/2014/main" id="{98C8D34D-A703-4698-9D76-6957F727974B}"/>
              </a:ext>
            </a:extLst>
          </p:cNvPr>
          <p:cNvSpPr/>
          <p:nvPr/>
        </p:nvSpPr>
        <p:spPr>
          <a:xfrm>
            <a:off x="2315911" y="2492341"/>
            <a:ext cx="2273181" cy="134249"/>
          </a:xfrm>
          <a:prstGeom prst="rect">
            <a:avLst/>
          </a:prstGeom>
          <a:solidFill>
            <a:srgbClr val="F7F5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2C62A7B-6F66-4AB2-9003-B74C60E88297}"/>
              </a:ext>
            </a:extLst>
          </p:cNvPr>
          <p:cNvSpPr/>
          <p:nvPr/>
        </p:nvSpPr>
        <p:spPr>
          <a:xfrm>
            <a:off x="6096000" y="2461189"/>
            <a:ext cx="207516"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3B5F27CE-5660-4363-BE28-E2291F6BA685}"/>
              </a:ext>
            </a:extLst>
          </p:cNvPr>
          <p:cNvPicPr>
            <a:picLocks noChangeAspect="1"/>
          </p:cNvPicPr>
          <p:nvPr/>
        </p:nvPicPr>
        <p:blipFill>
          <a:blip r:embed="rId6"/>
          <a:stretch>
            <a:fillRect/>
          </a:stretch>
        </p:blipFill>
        <p:spPr>
          <a:xfrm>
            <a:off x="6373532" y="2012281"/>
            <a:ext cx="4024800" cy="3610783"/>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94736265"/>
      </p:ext>
    </p:extLst>
  </p:cSld>
  <p:clrMapOvr>
    <a:masterClrMapping/>
  </p:clrMapOvr>
  <mc:AlternateContent xmlns:mc="http://schemas.openxmlformats.org/markup-compatibility/2006" xmlns:p14="http://schemas.microsoft.com/office/powerpoint/2010/main">
    <mc:Choice Requires="p14">
      <p:transition spd="slow" p14:dur="2000" advTm="46491"/>
    </mc:Choice>
    <mc:Fallback xmlns="">
      <p:transition spd="slow" advTm="46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ppt_w</p:attrName>
                                        </p:attrNameLst>
                                      </p:cBhvr>
                                      <p:tavLst>
                                        <p:tav tm="0" fmla="#ppt_w*sin(2.5*pi*$)">
                                          <p:val>
                                            <p:fltVal val="0"/>
                                          </p:val>
                                        </p:tav>
                                        <p:tav tm="100000">
                                          <p:val>
                                            <p:fltVal val="1"/>
                                          </p:val>
                                        </p:tav>
                                      </p:tavLst>
                                    </p:anim>
                                    <p:anim calcmode="lin" valueType="num">
                                      <p:cBhvr>
                                        <p:cTn id="9"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anim calcmode="lin" valueType="num">
                                      <p:cBhvr>
                                        <p:cTn id="20" dur="2000" fill="hold"/>
                                        <p:tgtEl>
                                          <p:spTgt spid="13"/>
                                        </p:tgtEl>
                                        <p:attrNameLst>
                                          <p:attrName>ppt_w</p:attrName>
                                        </p:attrNameLst>
                                      </p:cBhvr>
                                      <p:tavLst>
                                        <p:tav tm="0" fmla="#ppt_w*sin(2.5*pi*$)">
                                          <p:val>
                                            <p:fltVal val="0"/>
                                          </p:val>
                                        </p:tav>
                                        <p:tav tm="100000">
                                          <p:val>
                                            <p:fltVal val="1"/>
                                          </p:val>
                                        </p:tav>
                                      </p:tavLst>
                                    </p:anim>
                                    <p:anim calcmode="lin" valueType="num">
                                      <p:cBhvr>
                                        <p:cTn id="2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0"/>
                                        <p:tgtEl>
                                          <p:spTgt spid="22"/>
                                        </p:tgtEl>
                                      </p:cBhvr>
                                    </p:animEffect>
                                    <p:anim calcmode="lin" valueType="num">
                                      <p:cBhvr>
                                        <p:cTn id="32" dur="2000" fill="hold"/>
                                        <p:tgtEl>
                                          <p:spTgt spid="22"/>
                                        </p:tgtEl>
                                        <p:attrNameLst>
                                          <p:attrName>ppt_w</p:attrName>
                                        </p:attrNameLst>
                                      </p:cBhvr>
                                      <p:tavLst>
                                        <p:tav tm="0" fmla="#ppt_w*sin(2.5*pi*$)">
                                          <p:val>
                                            <p:fltVal val="0"/>
                                          </p:val>
                                        </p:tav>
                                        <p:tav tm="100000">
                                          <p:val>
                                            <p:fltVal val="1"/>
                                          </p:val>
                                        </p:tav>
                                      </p:tavLst>
                                    </p:anim>
                                    <p:anim calcmode="lin" valueType="num">
                                      <p:cBhvr>
                                        <p:cTn id="3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randombar(horizontal)">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5" grpId="0" animBg="1"/>
      <p:bldP spid="18"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822974" y="941082"/>
            <a:ext cx="4129978"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368544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a:t>
            </a:r>
            <a:endParaRPr lang="en-AU" sz="1100">
              <a:latin typeface="Calibri" panose="020F0502020204030204" pitchFamily="34" charset="0"/>
              <a:cs typeface="Calibri" panose="020F0502020204030204" pitchFamily="34" charset="0"/>
            </a:endParaRPr>
          </a:p>
        </p:txBody>
      </p:sp>
      <p:pic>
        <p:nvPicPr>
          <p:cNvPr id="3075" name="Picture 3" descr="44409dba-c6d9-4f92-b83b-caf325e92885@ausprd01">
            <a:extLst>
              <a:ext uri="{FF2B5EF4-FFF2-40B4-BE49-F238E27FC236}">
                <a16:creationId xmlns:a16="http://schemas.microsoft.com/office/drawing/2014/main" id="{5F0E7131-E11E-4494-8404-5B279289E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5"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969D28-65CC-4B86-961E-FFADF55583E4}"/>
              </a:ext>
            </a:extLst>
          </p:cNvPr>
          <p:cNvSpPr/>
          <p:nvPr/>
        </p:nvSpPr>
        <p:spPr>
          <a:xfrm>
            <a:off x="1273323" y="3367043"/>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766086A-A063-475E-A83C-81DD7267AD34}"/>
              </a:ext>
            </a:extLst>
          </p:cNvPr>
          <p:cNvSpPr/>
          <p:nvPr/>
        </p:nvSpPr>
        <p:spPr>
          <a:xfrm>
            <a:off x="1273323" y="3710389"/>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23817A1-E025-4F41-BA59-CB643AF55628}"/>
              </a:ext>
            </a:extLst>
          </p:cNvPr>
          <p:cNvSpPr/>
          <p:nvPr/>
        </p:nvSpPr>
        <p:spPr>
          <a:xfrm>
            <a:off x="1469876" y="4337942"/>
            <a:ext cx="64093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0E390491-FD95-42DD-9B61-841E85474448}"/>
              </a:ext>
            </a:extLst>
          </p:cNvPr>
          <p:cNvSpPr/>
          <p:nvPr/>
        </p:nvSpPr>
        <p:spPr>
          <a:xfrm>
            <a:off x="1112960" y="4585258"/>
            <a:ext cx="1368000"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ad1e8636-7cf3-4ffc-b834-9a1a1acddeec@ausprd01">
            <a:extLst>
              <a:ext uri="{FF2B5EF4-FFF2-40B4-BE49-F238E27FC236}">
                <a16:creationId xmlns:a16="http://schemas.microsoft.com/office/drawing/2014/main" id="{53AC7017-A65F-4EBF-ABA1-56902FBE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18" y="1976004"/>
            <a:ext cx="2068911" cy="37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429A0C0-973F-46E4-859D-2FD1EB4645DA}"/>
              </a:ext>
            </a:extLst>
          </p:cNvPr>
          <p:cNvSpPr/>
          <p:nvPr/>
        </p:nvSpPr>
        <p:spPr>
          <a:xfrm>
            <a:off x="3451274" y="4629663"/>
            <a:ext cx="1027798"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c683de57-2a8f-4899-bc1c-0fce41e2d807@ausprd01">
            <a:extLst>
              <a:ext uri="{FF2B5EF4-FFF2-40B4-BE49-F238E27FC236}">
                <a16:creationId xmlns:a16="http://schemas.microsoft.com/office/drawing/2014/main" id="{99A41EB0-3946-4D8A-95FD-C9C1C55C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672" y="1976004"/>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8" name="Picture 6" descr="9dda49a3-7c43-4cc5-9812-ea03e260950e@ausprd01">
            <a:extLst>
              <a:ext uri="{FF2B5EF4-FFF2-40B4-BE49-F238E27FC236}">
                <a16:creationId xmlns:a16="http://schemas.microsoft.com/office/drawing/2014/main" id="{DEECB1E1-FDEB-498A-A226-923BB8074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813"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B85FDC9-4B8D-44F7-A3AE-D43335F6F504}"/>
              </a:ext>
            </a:extLst>
          </p:cNvPr>
          <p:cNvSpPr/>
          <p:nvPr/>
        </p:nvSpPr>
        <p:spPr>
          <a:xfrm>
            <a:off x="7355817" y="2997416"/>
            <a:ext cx="638182"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319cfb3a-e642-4935-88b6-5defd0fece9c@ausprd01">
            <a:extLst>
              <a:ext uri="{FF2B5EF4-FFF2-40B4-BE49-F238E27FC236}">
                <a16:creationId xmlns:a16="http://schemas.microsoft.com/office/drawing/2014/main" id="{EECE9B59-E52D-4AE6-9D04-9AB15E116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626"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AA50D44-8400-4E1E-896C-AF89F7649D39}"/>
              </a:ext>
            </a:extLst>
          </p:cNvPr>
          <p:cNvSpPr/>
          <p:nvPr/>
        </p:nvSpPr>
        <p:spPr>
          <a:xfrm>
            <a:off x="7562499" y="2608824"/>
            <a:ext cx="47947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0" name="Picture 8" descr="89ed8604-66d0-4a8b-9b38-819088305860@ausprd01">
            <a:extLst>
              <a:ext uri="{FF2B5EF4-FFF2-40B4-BE49-F238E27FC236}">
                <a16:creationId xmlns:a16="http://schemas.microsoft.com/office/drawing/2014/main" id="{76464371-82E9-43EB-8E37-C50229B7D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1014"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BF8DB91-6108-4E27-94B9-C8CBEDD6ED64}"/>
              </a:ext>
            </a:extLst>
          </p:cNvPr>
          <p:cNvSpPr/>
          <p:nvPr/>
        </p:nvSpPr>
        <p:spPr>
          <a:xfrm>
            <a:off x="9034870" y="252507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9" descr="30960d94-af4a-4f2d-8279-99079a18b1b3@ausprd01">
            <a:extLst>
              <a:ext uri="{FF2B5EF4-FFF2-40B4-BE49-F238E27FC236}">
                <a16:creationId xmlns:a16="http://schemas.microsoft.com/office/drawing/2014/main" id="{D50F1FCC-2594-4037-9A3F-CFD30DF265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04dfd7cb-5930-4b24-bb0f-3a1e22d1d0f6@ausprd01">
            <a:extLst>
              <a:ext uri="{FF2B5EF4-FFF2-40B4-BE49-F238E27FC236}">
                <a16:creationId xmlns:a16="http://schemas.microsoft.com/office/drawing/2014/main" id="{A7E9900F-04C8-416C-B3DA-2756D0FC3E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1015" y="1965663"/>
            <a:ext cx="2074656"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CD423C5-3D54-48A4-815D-AE2A36724467}"/>
              </a:ext>
            </a:extLst>
          </p:cNvPr>
          <p:cNvSpPr/>
          <p:nvPr/>
        </p:nvSpPr>
        <p:spPr>
          <a:xfrm>
            <a:off x="7277016" y="2470617"/>
            <a:ext cx="270650" cy="24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3" name="Picture 11" descr="6ca66357-e0e7-4e42-8507-6f885048c01e@ausprd01">
            <a:extLst>
              <a:ext uri="{FF2B5EF4-FFF2-40B4-BE49-F238E27FC236}">
                <a16:creationId xmlns:a16="http://schemas.microsoft.com/office/drawing/2014/main" id="{459161DA-9862-4C4F-B2C9-45A43132F8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A554C838-F0F2-4EDA-A254-44A8032600EB}"/>
              </a:ext>
            </a:extLst>
          </p:cNvPr>
          <p:cNvSpPr/>
          <p:nvPr/>
        </p:nvSpPr>
        <p:spPr>
          <a:xfrm>
            <a:off x="9050632" y="2158245"/>
            <a:ext cx="184857"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2423BCE-FCED-41A1-AC7B-C51892B68840}"/>
              </a:ext>
            </a:extLst>
          </p:cNvPr>
          <p:cNvSpPr/>
          <p:nvPr/>
        </p:nvSpPr>
        <p:spPr>
          <a:xfrm>
            <a:off x="7224626" y="2392812"/>
            <a:ext cx="2068911" cy="44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878DA7BC-7F97-439C-9610-84EC7458894B}"/>
              </a:ext>
            </a:extLst>
          </p:cNvPr>
          <p:cNvSpPr/>
          <p:nvPr/>
        </p:nvSpPr>
        <p:spPr>
          <a:xfrm>
            <a:off x="5129532" y="215824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48922354"/>
      </p:ext>
    </p:extLst>
  </p:cSld>
  <p:clrMapOvr>
    <a:masterClrMapping/>
  </p:clrMapOvr>
  <mc:AlternateContent xmlns:mc="http://schemas.openxmlformats.org/markup-compatibility/2006" xmlns:p14="http://schemas.microsoft.com/office/powerpoint/2010/main">
    <mc:Choice Requires="p14">
      <p:transition spd="slow" p14:dur="2000" advTm="46491"/>
    </mc:Choice>
    <mc:Fallback xmlns="">
      <p:transition spd="slow" advTm="46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anim calcmode="lin" valueType="num">
                                      <p:cBhvr>
                                        <p:cTn id="20" dur="2000" fill="hold"/>
                                        <p:tgtEl>
                                          <p:spTgt spid="20"/>
                                        </p:tgtEl>
                                        <p:attrNameLst>
                                          <p:attrName>ppt_w</p:attrName>
                                        </p:attrNameLst>
                                      </p:cBhvr>
                                      <p:tavLst>
                                        <p:tav tm="0" fmla="#ppt_w*sin(2.5*pi*$)">
                                          <p:val>
                                            <p:fltVal val="0"/>
                                          </p:val>
                                        </p:tav>
                                        <p:tav tm="100000">
                                          <p:val>
                                            <p:fltVal val="1"/>
                                          </p:val>
                                        </p:tav>
                                      </p:tavLst>
                                    </p:anim>
                                    <p:anim calcmode="lin" valueType="num">
                                      <p:cBhvr>
                                        <p:cTn id="2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0"/>
                                        <p:tgtEl>
                                          <p:spTgt spid="23"/>
                                        </p:tgtEl>
                                      </p:cBhvr>
                                    </p:animEffect>
                                    <p:anim calcmode="lin" valueType="num">
                                      <p:cBhvr>
                                        <p:cTn id="34" dur="2000" fill="hold"/>
                                        <p:tgtEl>
                                          <p:spTgt spid="23"/>
                                        </p:tgtEl>
                                        <p:attrNameLst>
                                          <p:attrName>ppt_w</p:attrName>
                                        </p:attrNameLst>
                                      </p:cBhvr>
                                      <p:tavLst>
                                        <p:tav tm="0" fmla="#ppt_w*sin(2.5*pi*$)">
                                          <p:val>
                                            <p:fltVal val="0"/>
                                          </p:val>
                                        </p:tav>
                                        <p:tav tm="100000">
                                          <p:val>
                                            <p:fltVal val="1"/>
                                          </p:val>
                                        </p:tav>
                                      </p:tavLst>
                                    </p:anim>
                                    <p:anim calcmode="lin" valueType="num">
                                      <p:cBhvr>
                                        <p:cTn id="3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000"/>
                                        <p:tgtEl>
                                          <p:spTgt spid="24"/>
                                        </p:tgtEl>
                                      </p:cBhvr>
                                    </p:animEffect>
                                    <p:anim calcmode="lin" valueType="num">
                                      <p:cBhvr>
                                        <p:cTn id="46" dur="2000" fill="hold"/>
                                        <p:tgtEl>
                                          <p:spTgt spid="24"/>
                                        </p:tgtEl>
                                        <p:attrNameLst>
                                          <p:attrName>ppt_w</p:attrName>
                                        </p:attrNameLst>
                                      </p:cBhvr>
                                      <p:tavLst>
                                        <p:tav tm="0" fmla="#ppt_w*sin(2.5*pi*$)">
                                          <p:val>
                                            <p:fltVal val="0"/>
                                          </p:val>
                                        </p:tav>
                                        <p:tav tm="100000">
                                          <p:val>
                                            <p:fltVal val="1"/>
                                          </p:val>
                                        </p:tav>
                                      </p:tavLst>
                                    </p:anim>
                                    <p:anim calcmode="lin" valueType="num">
                                      <p:cBhvr>
                                        <p:cTn id="4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7"/>
                                        </p:tgtEl>
                                        <p:attrNameLst>
                                          <p:attrName>style.visibility</p:attrName>
                                        </p:attrNameLst>
                                      </p:cBhvr>
                                      <p:to>
                                        <p:strVal val="visible"/>
                                      </p:to>
                                    </p:set>
                                    <p:animEffect transition="in" filter="fade">
                                      <p:cBhvr>
                                        <p:cTn id="52" dur="500"/>
                                        <p:tgtEl>
                                          <p:spTgt spid="3077"/>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0"/>
                                        <p:tgtEl>
                                          <p:spTgt spid="39"/>
                                        </p:tgtEl>
                                      </p:cBhvr>
                                    </p:animEffect>
                                    <p:anim calcmode="lin" valueType="num">
                                      <p:cBhvr>
                                        <p:cTn id="58" dur="2000" fill="hold"/>
                                        <p:tgtEl>
                                          <p:spTgt spid="39"/>
                                        </p:tgtEl>
                                        <p:attrNameLst>
                                          <p:attrName>ppt_w</p:attrName>
                                        </p:attrNameLst>
                                      </p:cBhvr>
                                      <p:tavLst>
                                        <p:tav tm="0" fmla="#ppt_w*sin(2.5*pi*$)">
                                          <p:val>
                                            <p:fltVal val="0"/>
                                          </p:val>
                                        </p:tav>
                                        <p:tav tm="100000">
                                          <p:val>
                                            <p:fltVal val="1"/>
                                          </p:val>
                                        </p:tav>
                                      </p:tavLst>
                                    </p:anim>
                                    <p:anim calcmode="lin" valueType="num">
                                      <p:cBhvr>
                                        <p:cTn id="5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78"/>
                                        </p:tgtEl>
                                        <p:attrNameLst>
                                          <p:attrName>style.visibility</p:attrName>
                                        </p:attrNameLst>
                                      </p:cBhvr>
                                      <p:to>
                                        <p:strVal val="visible"/>
                                      </p:to>
                                    </p:set>
                                    <p:animEffect transition="in" filter="fade">
                                      <p:cBhvr>
                                        <p:cTn id="64" dur="500"/>
                                        <p:tgtEl>
                                          <p:spTgt spid="3078"/>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000"/>
                                        <p:tgtEl>
                                          <p:spTgt spid="27"/>
                                        </p:tgtEl>
                                      </p:cBhvr>
                                    </p:animEffect>
                                    <p:anim calcmode="lin" valueType="num">
                                      <p:cBhvr>
                                        <p:cTn id="70" dur="2000" fill="hold"/>
                                        <p:tgtEl>
                                          <p:spTgt spid="27"/>
                                        </p:tgtEl>
                                        <p:attrNameLst>
                                          <p:attrName>ppt_w</p:attrName>
                                        </p:attrNameLst>
                                      </p:cBhvr>
                                      <p:tavLst>
                                        <p:tav tm="0" fmla="#ppt_w*sin(2.5*pi*$)">
                                          <p:val>
                                            <p:fltVal val="0"/>
                                          </p:val>
                                        </p:tav>
                                        <p:tav tm="100000">
                                          <p:val>
                                            <p:fltVal val="1"/>
                                          </p:val>
                                        </p:tav>
                                      </p:tavLst>
                                    </p:anim>
                                    <p:anim calcmode="lin" valueType="num">
                                      <p:cBhvr>
                                        <p:cTn id="7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79"/>
                                        </p:tgtEl>
                                        <p:attrNameLst>
                                          <p:attrName>style.visibility</p:attrName>
                                        </p:attrNameLst>
                                      </p:cBhvr>
                                      <p:to>
                                        <p:strVal val="visible"/>
                                      </p:to>
                                    </p:set>
                                    <p:animEffect transition="in" filter="fade">
                                      <p:cBhvr>
                                        <p:cTn id="76" dur="500"/>
                                        <p:tgtEl>
                                          <p:spTgt spid="307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2000"/>
                                        <p:tgtEl>
                                          <p:spTgt spid="29"/>
                                        </p:tgtEl>
                                      </p:cBhvr>
                                    </p:animEffect>
                                    <p:anim calcmode="lin" valueType="num">
                                      <p:cBhvr>
                                        <p:cTn id="82" dur="2000" fill="hold"/>
                                        <p:tgtEl>
                                          <p:spTgt spid="29"/>
                                        </p:tgtEl>
                                        <p:attrNameLst>
                                          <p:attrName>ppt_w</p:attrName>
                                        </p:attrNameLst>
                                      </p:cBhvr>
                                      <p:tavLst>
                                        <p:tav tm="0" fmla="#ppt_w*sin(2.5*pi*$)">
                                          <p:val>
                                            <p:fltVal val="0"/>
                                          </p:val>
                                        </p:tav>
                                        <p:tav tm="100000">
                                          <p:val>
                                            <p:fltVal val="1"/>
                                          </p:val>
                                        </p:tav>
                                      </p:tavLst>
                                    </p:anim>
                                    <p:anim calcmode="lin" valueType="num">
                                      <p:cBhvr>
                                        <p:cTn id="83"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0"/>
                                        </p:tgtEl>
                                        <p:attrNameLst>
                                          <p:attrName>style.visibility</p:attrName>
                                        </p:attrNameLst>
                                      </p:cBhvr>
                                      <p:to>
                                        <p:strVal val="visible"/>
                                      </p:to>
                                    </p:set>
                                    <p:animEffect transition="in" filter="fade">
                                      <p:cBhvr>
                                        <p:cTn id="88" dur="500"/>
                                        <p:tgtEl>
                                          <p:spTgt spid="3080"/>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2000"/>
                                        <p:tgtEl>
                                          <p:spTgt spid="32"/>
                                        </p:tgtEl>
                                      </p:cBhvr>
                                    </p:animEffect>
                                    <p:anim calcmode="lin" valueType="num">
                                      <p:cBhvr>
                                        <p:cTn id="94" dur="2000" fill="hold"/>
                                        <p:tgtEl>
                                          <p:spTgt spid="32"/>
                                        </p:tgtEl>
                                        <p:attrNameLst>
                                          <p:attrName>ppt_w</p:attrName>
                                        </p:attrNameLst>
                                      </p:cBhvr>
                                      <p:tavLst>
                                        <p:tav tm="0" fmla="#ppt_w*sin(2.5*pi*$)">
                                          <p:val>
                                            <p:fltVal val="0"/>
                                          </p:val>
                                        </p:tav>
                                        <p:tav tm="100000">
                                          <p:val>
                                            <p:fltVal val="1"/>
                                          </p:val>
                                        </p:tav>
                                      </p:tavLst>
                                    </p:anim>
                                    <p:anim calcmode="lin" valueType="num">
                                      <p:cBhvr>
                                        <p:cTn id="9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082"/>
                                        </p:tgtEl>
                                        <p:attrNameLst>
                                          <p:attrName>style.visibility</p:attrName>
                                        </p:attrNameLst>
                                      </p:cBhvr>
                                      <p:to>
                                        <p:strVal val="visible"/>
                                      </p:to>
                                    </p:set>
                                    <p:animEffect transition="in" filter="fade">
                                      <p:cBhvr>
                                        <p:cTn id="105" dur="500"/>
                                        <p:tgtEl>
                                          <p:spTgt spid="3082"/>
                                        </p:tgtEl>
                                      </p:cBhvr>
                                    </p:animEffect>
                                  </p:childTnLst>
                                </p:cTn>
                              </p:par>
                            </p:childTnLst>
                          </p:cTn>
                        </p:par>
                      </p:childTnLst>
                    </p:cTn>
                  </p:par>
                  <p:par>
                    <p:cTn id="106" fill="hold">
                      <p:stCondLst>
                        <p:cond delay="indefinite"/>
                      </p:stCondLst>
                      <p:childTnLst>
                        <p:par>
                          <p:cTn id="107" fill="hold">
                            <p:stCondLst>
                              <p:cond delay="0"/>
                            </p:stCondLst>
                            <p:childTnLst>
                              <p:par>
                                <p:cTn id="108" presetID="45"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2000"/>
                                        <p:tgtEl>
                                          <p:spTgt spid="35"/>
                                        </p:tgtEl>
                                      </p:cBhvr>
                                    </p:animEffect>
                                    <p:anim calcmode="lin" valueType="num">
                                      <p:cBhvr>
                                        <p:cTn id="111" dur="2000" fill="hold"/>
                                        <p:tgtEl>
                                          <p:spTgt spid="35"/>
                                        </p:tgtEl>
                                        <p:attrNameLst>
                                          <p:attrName>ppt_w</p:attrName>
                                        </p:attrNameLst>
                                      </p:cBhvr>
                                      <p:tavLst>
                                        <p:tav tm="0" fmla="#ppt_w*sin(2.5*pi*$)">
                                          <p:val>
                                            <p:fltVal val="0"/>
                                          </p:val>
                                        </p:tav>
                                        <p:tav tm="100000">
                                          <p:val>
                                            <p:fltVal val="1"/>
                                          </p:val>
                                        </p:tav>
                                      </p:tavLst>
                                    </p:anim>
                                    <p:anim calcmode="lin" valueType="num">
                                      <p:cBhvr>
                                        <p:cTn id="112"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500"/>
                                        <p:tgtEl>
                                          <p:spTgt spid="3083"/>
                                        </p:tgtEl>
                                      </p:cBhvr>
                                    </p:animEffect>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000"/>
                                        <p:tgtEl>
                                          <p:spTgt spid="37"/>
                                        </p:tgtEl>
                                      </p:cBhvr>
                                    </p:animEffect>
                                    <p:anim calcmode="lin" valueType="num">
                                      <p:cBhvr>
                                        <p:cTn id="123" dur="2000" fill="hold"/>
                                        <p:tgtEl>
                                          <p:spTgt spid="37"/>
                                        </p:tgtEl>
                                        <p:attrNameLst>
                                          <p:attrName>ppt_w</p:attrName>
                                        </p:attrNameLst>
                                      </p:cBhvr>
                                      <p:tavLst>
                                        <p:tav tm="0" fmla="#ppt_w*sin(2.5*pi*$)">
                                          <p:val>
                                            <p:fltVal val="0"/>
                                          </p:val>
                                        </p:tav>
                                        <p:tav tm="100000">
                                          <p:val>
                                            <p:fltVal val="1"/>
                                          </p:val>
                                        </p:tav>
                                      </p:tavLst>
                                    </p:anim>
                                    <p:anim calcmode="lin" valueType="num">
                                      <p:cBhvr>
                                        <p:cTn id="124"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
                                        </p:tgtEl>
                                        <p:attrNameLst>
                                          <p:attrName>style.visibility</p:attrName>
                                        </p:attrNameLst>
                                      </p:cBhvr>
                                      <p:to>
                                        <p:strVal val="visible"/>
                                      </p:to>
                                    </p:set>
                                    <p:animEffect transition="in" filter="fade">
                                      <p:cBhvr>
                                        <p:cTn id="129" dur="500"/>
                                        <p:tgtEl>
                                          <p:spTgt spid="6"/>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randombar(horizontal)">
                                      <p:cBhvr>
                                        <p:cTn id="1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P spid="21" grpId="0" animBg="1"/>
      <p:bldP spid="23" grpId="0" animBg="1"/>
      <p:bldP spid="24" grpId="0" animBg="1"/>
      <p:bldP spid="27" grpId="0" animBg="1"/>
      <p:bldP spid="29" grpId="0" animBg="1"/>
      <p:bldP spid="32" grpId="0" animBg="1"/>
      <p:bldP spid="35" grpId="0" animBg="1"/>
      <p:bldP spid="37" grpId="0" animBg="1"/>
      <p:bldP spid="6"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4145"/>
    </mc:Choice>
    <mc:Fallback xmlns="">
      <p:transition spd="slow" advTm="41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be8befab-938e-4a62-b418-87424eb2d49a@ausprd01">
            <a:extLst>
              <a:ext uri="{FF2B5EF4-FFF2-40B4-BE49-F238E27FC236}">
                <a16:creationId xmlns:a16="http://schemas.microsoft.com/office/drawing/2014/main" id="{F85B6D55-C0FD-41FB-A8DB-B2A4A98E6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643" y="2014559"/>
            <a:ext cx="1325847" cy="23865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it has many newer features, it lacks some that are in GE. Of these, the main missing item is a WMS facility. Unlike GE which can take a WMS server URL (e.g. GSKY server) and display the layers, GEWeb lacks this feature and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59202"/>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698057"/>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discovered way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2-6 are for developers. Slide 7 onwards is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in turn can take a ‘TIME=‘ parameter. In order to generate the KML one needs to know the Lat/Lon coordinates of the region as well as other GSKY details. Then,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D7AC70E-DABA-46E4-B1BB-FF17CD5CFADD}"/>
              </a:ext>
            </a:extLst>
          </p:cNvPr>
          <p:cNvGrpSpPr/>
          <p:nvPr/>
        </p:nvGrpSpPr>
        <p:grpSpPr>
          <a:xfrm>
            <a:off x="6751734" y="1061358"/>
            <a:ext cx="4004072" cy="1688286"/>
            <a:chOff x="6715241" y="1061357"/>
            <a:chExt cx="7211089" cy="2859932"/>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6"/>
            <a:stretch>
              <a:fillRect/>
            </a:stretch>
          </p:blipFill>
          <p:spPr>
            <a:xfrm>
              <a:off x="6846284" y="1061357"/>
              <a:ext cx="3897916" cy="2859932"/>
            </a:xfrm>
            <a:prstGeom prst="rect">
              <a:avLst/>
            </a:prstGeom>
            <a:ln w="3175">
              <a:solidFill>
                <a:schemeClr val="tx1"/>
              </a:solidFill>
            </a:ln>
          </p:spPr>
        </p:pic>
        <p:sp>
          <p:nvSpPr>
            <p:cNvPr id="12" name="TextBox 11">
              <a:extLst>
                <a:ext uri="{FF2B5EF4-FFF2-40B4-BE49-F238E27FC236}">
                  <a16:creationId xmlns:a16="http://schemas.microsoft.com/office/drawing/2014/main" id="{C4837BC1-A9A0-478B-AAFA-D86F0427ED68}"/>
                </a:ext>
              </a:extLst>
            </p:cNvPr>
            <p:cNvSpPr txBox="1"/>
            <p:nvPr/>
          </p:nvSpPr>
          <p:spPr>
            <a:xfrm>
              <a:off x="6715241" y="3565788"/>
              <a:ext cx="2334922" cy="261611"/>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334097C9-F8BD-4DE8-9E89-6B4F033DB861}"/>
                </a:ext>
              </a:extLst>
            </p:cNvPr>
            <p:cNvSpPr txBox="1"/>
            <p:nvPr/>
          </p:nvSpPr>
          <p:spPr>
            <a:xfrm>
              <a:off x="11101075" y="3057854"/>
              <a:ext cx="2825255" cy="374564"/>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Mobile</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50529" y="3888389"/>
            <a:ext cx="2238342" cy="1332542"/>
            <a:chOff x="6718876" y="3872003"/>
            <a:chExt cx="3753554" cy="2224080"/>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7"/>
            <a:stretch>
              <a:fillRect/>
            </a:stretch>
          </p:blipFill>
          <p:spPr>
            <a:xfrm>
              <a:off x="6846284" y="3983655"/>
              <a:ext cx="3626146" cy="2112428"/>
            </a:xfrm>
            <a:prstGeom prst="rect">
              <a:avLst/>
            </a:prstGeom>
            <a:ln w="3175">
              <a:solidFill>
                <a:schemeClr val="tx1"/>
              </a:solidFill>
            </a:ln>
          </p:spPr>
        </p:pic>
        <p:sp>
          <p:nvSpPr>
            <p:cNvPr id="14" name="TextBox 13">
              <a:extLst>
                <a:ext uri="{FF2B5EF4-FFF2-40B4-BE49-F238E27FC236}">
                  <a16:creationId xmlns:a16="http://schemas.microsoft.com/office/drawing/2014/main" id="{C1BA6E2B-8553-46D6-8077-3CED3C8E4B72}"/>
                </a:ext>
              </a:extLst>
            </p:cNvPr>
            <p:cNvSpPr txBox="1"/>
            <p:nvPr/>
          </p:nvSpPr>
          <p:spPr>
            <a:xfrm>
              <a:off x="6718876" y="3872003"/>
              <a:ext cx="2481535"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Desktop</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4" y="5228590"/>
            <a:ext cx="576398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979714" y="4803510"/>
            <a:ext cx="5853793" cy="261610"/>
          </a:xfrm>
          <a:prstGeom prst="rect">
            <a:avLst/>
          </a:prstGeom>
          <a:noFill/>
          <a:ln w="3175">
            <a:noFill/>
          </a:ln>
        </p:spPr>
        <p:txBody>
          <a:bodyPr wrap="square" rtlCol="0">
            <a:spAutoFit/>
          </a:bodyPr>
          <a:lstStyle/>
          <a:p>
            <a:pPr algn="just"/>
            <a:r>
              <a:rPr lang="en-US" sz="1100" b="1">
                <a:solidFill>
                  <a:srgbClr val="00B050"/>
                </a:solidFill>
                <a:latin typeface="Calibri" panose="020F0502020204030204" pitchFamily="34" charset="0"/>
                <a:cs typeface="Calibri" panose="020F0502020204030204" pitchFamily="34" charset="0"/>
              </a:rPr>
              <a:t>This tutorial is about GEWeb for GEOGLAM and describes its use on Chrome and on mobiles.</a:t>
            </a:r>
            <a:endParaRPr lang="en-AU" sz="1100" b="1">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2531"/>
    </mc:Choice>
    <mc:Fallback xmlns="">
      <p:transition spd="slow" advTm="52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7971"/>
    </mc:Choice>
    <mc:Fallback xmlns="">
      <p:transition spd="slow" advTm="27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018945"/>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514257"/>
            <a:ext cx="6680691" cy="10926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have been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9" name="Group 8">
            <a:extLst>
              <a:ext uri="{FF2B5EF4-FFF2-40B4-BE49-F238E27FC236}">
                <a16:creationId xmlns:a16="http://schemas.microsoft.com/office/drawing/2014/main" id="{E9A9A4EE-14A0-47E2-A4B1-CC9B266064E7}"/>
              </a:ext>
            </a:extLst>
          </p:cNvPr>
          <p:cNvGrpSpPr/>
          <p:nvPr/>
        </p:nvGrpSpPr>
        <p:grpSpPr>
          <a:xfrm>
            <a:off x="5306786" y="925391"/>
            <a:ext cx="6765494" cy="2039625"/>
            <a:chOff x="5306786" y="925391"/>
            <a:chExt cx="6765494" cy="2039625"/>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A46B98C6-6B90-4138-AEA6-084041EFF4CD}"/>
                </a:ext>
              </a:extLst>
            </p:cNvPr>
            <p:cNvPicPr>
              <a:picLocks noChangeAspect="1"/>
            </p:cNvPicPr>
            <p:nvPr/>
          </p:nvPicPr>
          <p:blipFill>
            <a:blip r:embed="rId5"/>
            <a:stretch>
              <a:fillRect/>
            </a:stretch>
          </p:blipFill>
          <p:spPr>
            <a:xfrm>
              <a:off x="5391590" y="1142012"/>
              <a:ext cx="6676632" cy="725035"/>
            </a:xfrm>
            <a:prstGeom prst="rect">
              <a:avLst/>
            </a:prstGeom>
            <a:ln w="3175">
              <a:solidFill>
                <a:schemeClr val="tx1"/>
              </a:solidFill>
            </a:ln>
          </p:spPr>
        </p:pic>
        <p:pic>
          <p:nvPicPr>
            <p:cNvPr id="8" name="Picture 7">
              <a:extLst>
                <a:ext uri="{FF2B5EF4-FFF2-40B4-BE49-F238E27FC236}">
                  <a16:creationId xmlns:a16="http://schemas.microsoft.com/office/drawing/2014/main" id="{062D0D93-7BA6-47E3-AF8B-C13BED430EBC}"/>
                </a:ext>
              </a:extLst>
            </p:cNvPr>
            <p:cNvPicPr>
              <a:picLocks noChangeAspect="1"/>
            </p:cNvPicPr>
            <p:nvPr/>
          </p:nvPicPr>
          <p:blipFill>
            <a:blip r:embed="rId6"/>
            <a:stretch>
              <a:fillRect/>
            </a:stretch>
          </p:blipFill>
          <p:spPr>
            <a:xfrm>
              <a:off x="5391590" y="1886728"/>
              <a:ext cx="6680690" cy="1078288"/>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37314"/>
    </mc:Choice>
    <mc:Fallback xmlns="">
      <p:transition spd="slow" advTm="373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http://130.56.242.19/geoglam.html</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17909"/>
    </mc:Choice>
    <mc:Fallback xmlns="">
      <p:transition spd="slow" advTm="179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952901" y="1203158"/>
            <a:ext cx="10010274" cy="250837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is by far the only smart phone app that can display GSKY layers. The KML layers created by our program can be displayed on a mobile, provided that the GSKY server is on a publicly accessible server. Currently the GSKY version that is compatible with GE and GEWeb resides on my VM behind the NCI firewall. Hence, it will not work on a mobile.</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132343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Third party sites to get Bounding Boxes: </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3"/>
              </a:rPr>
              <a:t>Bbox Finder</a:t>
            </a:r>
            <a:r>
              <a:rPr lang="en-US" sz="1100">
                <a:latin typeface="Calibri" panose="020F0502020204030204" pitchFamily="34" charset="0"/>
                <a:cs typeface="Calibri" panose="020F0502020204030204" pitchFamily="34" charset="0"/>
              </a:rPr>
              <a:t> – Draw a rectangle. Easy to use. Site’s reputation is unknown.</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EPSG.io</a:t>
            </a:r>
            <a:r>
              <a:rPr lang="en-US" sz="1100">
                <a:latin typeface="Calibri" panose="020F0502020204030204" pitchFamily="34" charset="0"/>
                <a:cs typeface="Calibri" panose="020F0502020204030204" pitchFamily="34" charset="0"/>
              </a:rPr>
              <a:t> – Crosshair to get X,Y coordinates. Reputable site, but cumbersome to get all four points.</a:t>
            </a:r>
            <a:endParaRPr lang="en-US" sz="10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14362"/>
    </mc:Choice>
    <mc:Fallback xmlns="">
      <p:transition spd="slow" advTm="1436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6963ED-2D7A-4FC8-A325-0CC2CF79F978}"/>
              </a:ext>
            </a:extLst>
          </p:cNvPr>
          <p:cNvPicPr>
            <a:picLocks noChangeAspect="1"/>
          </p:cNvPicPr>
          <p:nvPr/>
        </p:nvPicPr>
        <p:blipFill>
          <a:blip r:embed="rId3"/>
          <a:stretch>
            <a:fillRect/>
          </a:stretch>
        </p:blipFill>
        <p:spPr>
          <a:xfrm>
            <a:off x="811695" y="2944809"/>
            <a:ext cx="10708114" cy="1833259"/>
          </a:xfrm>
          <a:prstGeom prst="rect">
            <a:avLst/>
          </a:prstGeom>
          <a:ln>
            <a:solidFill>
              <a:schemeClr val="accent1"/>
            </a:solidFill>
          </a:ln>
        </p:spPr>
      </p:pic>
      <p:sp>
        <p:nvSpPr>
          <p:cNvPr id="18" name="TextBox 17">
            <a:extLst>
              <a:ext uri="{FF2B5EF4-FFF2-40B4-BE49-F238E27FC236}">
                <a16:creationId xmlns:a16="http://schemas.microsoft.com/office/drawing/2014/main" id="{3AF9048F-9127-4743-AED9-0DEB8494D86E}"/>
              </a:ext>
            </a:extLst>
          </p:cNvPr>
          <p:cNvSpPr txBox="1"/>
          <p:nvPr/>
        </p:nvSpPr>
        <p:spPr>
          <a:xfrm>
            <a:off x="811695" y="148087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1A5C1DC9-E042-4CF8-A3AB-761E002C6533}"/>
              </a:ext>
            </a:extLst>
          </p:cNvPr>
          <p:cNvPicPr>
            <a:picLocks noChangeAspect="1"/>
          </p:cNvPicPr>
          <p:nvPr/>
        </p:nvPicPr>
        <p:blipFill>
          <a:blip r:embed="rId5"/>
          <a:stretch>
            <a:fillRect/>
          </a:stretch>
        </p:blipFill>
        <p:spPr>
          <a:xfrm>
            <a:off x="811695" y="1697492"/>
            <a:ext cx="10708114" cy="1162825"/>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6"/>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947601"/>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691361"/>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934670" y="4290898"/>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3950563" y="4507057"/>
            <a:ext cx="2700000"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3127697"/>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6113"/>
    </mc:Choice>
    <mc:Fallback xmlns="">
      <p:transition spd="slow" advTm="36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000"/>
                                        <p:tgtEl>
                                          <p:spTgt spid="23"/>
                                        </p:tgtEl>
                                      </p:cBhvr>
                                    </p:animEffect>
                                    <p:anim calcmode="lin" valueType="num">
                                      <p:cBhvr>
                                        <p:cTn id="30" dur="2000" fill="hold"/>
                                        <p:tgtEl>
                                          <p:spTgt spid="23"/>
                                        </p:tgtEl>
                                        <p:attrNameLst>
                                          <p:attrName>ppt_w</p:attrName>
                                        </p:attrNameLst>
                                      </p:cBhvr>
                                      <p:tavLst>
                                        <p:tav tm="0" fmla="#ppt_w*sin(2.5*pi*$)">
                                          <p:val>
                                            <p:fltVal val="0"/>
                                          </p:val>
                                        </p:tav>
                                        <p:tav tm="100000">
                                          <p:val>
                                            <p:fltVal val="1"/>
                                          </p:val>
                                        </p:tav>
                                      </p:tavLst>
                                    </p:anim>
                                    <p:anim calcmode="lin" valueType="num">
                                      <p:cBhvr>
                                        <p:cTn id="3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8"/>
                                        </p:tgtEl>
                                        <p:attrNameLst>
                                          <p:attrName>style.visibility</p:attrName>
                                        </p:attrNameLst>
                                      </p:cBhvr>
                                      <p:to>
                                        <p:strVal val="visible"/>
                                      </p:to>
                                    </p:set>
                                    <p:animEffect transition="in" filter="fade">
                                      <p:cBhvr>
                                        <p:cTn id="57" dur="500"/>
                                        <p:tgtEl>
                                          <p:spTgt spid="6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2000"/>
                                        <p:tgtEl>
                                          <p:spTgt spid="73"/>
                                        </p:tgtEl>
                                      </p:cBhvr>
                                    </p:animEffect>
                                    <p:anim calcmode="lin" valueType="num">
                                      <p:cBhvr>
                                        <p:cTn id="63" dur="2000" fill="hold"/>
                                        <p:tgtEl>
                                          <p:spTgt spid="73"/>
                                        </p:tgtEl>
                                        <p:attrNameLst>
                                          <p:attrName>ppt_w</p:attrName>
                                        </p:attrNameLst>
                                      </p:cBhvr>
                                      <p:tavLst>
                                        <p:tav tm="0" fmla="#ppt_w*sin(2.5*pi*$)">
                                          <p:val>
                                            <p:fltVal val="0"/>
                                          </p:val>
                                        </p:tav>
                                        <p:tav tm="100000">
                                          <p:val>
                                            <p:fltVal val="1"/>
                                          </p:val>
                                        </p:tav>
                                      </p:tavLst>
                                    </p:anim>
                                    <p:anim calcmode="lin" valueType="num">
                                      <p:cBhvr>
                                        <p:cTn id="6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nimBg="1"/>
      <p:bldP spid="73" grpId="0" animBg="1"/>
      <p:bldP spid="7" grpId="0" animBg="1"/>
      <p:bldP spid="25" grpId="0" animBg="1"/>
      <p:bldP spid="26" grpId="0" animBg="1"/>
      <p:bldP spid="11" grpId="0" animBg="1"/>
      <p:bldP spid="2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3857"/>
    </mc:Choice>
    <mc:Fallback xmlns="">
      <p:transition spd="slow" advTm="338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2221"/>
    </mc:Choice>
    <mc:Fallback xmlns="">
      <p:transition spd="slow" advTm="422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randombar(horizontal)">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9|1.7|3.8|4.5|8.8|10.8|6.6"/>
</p:tagLst>
</file>

<file path=ppt/tags/tag10.xml><?xml version="1.0" encoding="utf-8"?>
<p:tagLst xmlns:a="http://schemas.openxmlformats.org/drawingml/2006/main" xmlns:r="http://schemas.openxmlformats.org/officeDocument/2006/relationships" xmlns:p="http://schemas.openxmlformats.org/presentationml/2006/main">
  <p:tag name="TIMING" val="|0.7|3|0.8|2.4|2.7|3.1|1.5|1.7|2.8|1.6|2.6|2.7|2.7|4.7|3.1|5.7"/>
</p:tagLst>
</file>

<file path=ppt/tags/tag11.xml><?xml version="1.0" encoding="utf-8"?>
<p:tagLst xmlns:a="http://schemas.openxmlformats.org/drawingml/2006/main" xmlns:r="http://schemas.openxmlformats.org/officeDocument/2006/relationships" xmlns:p="http://schemas.openxmlformats.org/presentationml/2006/main">
  <p:tag name="TIMING" val="|0.7|3|0.8|2.4|2.7|3.1|1.5|1.7|2.8|1.6|2.6|2.7|2.7|4.7|3.1|5.7"/>
</p:tagLst>
</file>

<file path=ppt/tags/tag2.xml><?xml version="1.0" encoding="utf-8"?>
<p:tagLst xmlns:a="http://schemas.openxmlformats.org/drawingml/2006/main" xmlns:r="http://schemas.openxmlformats.org/officeDocument/2006/relationships" xmlns:p="http://schemas.openxmlformats.org/presentationml/2006/main">
  <p:tag name="TIMING" val="|0.8|8.4|4.3|7.6"/>
</p:tagLst>
</file>

<file path=ppt/tags/tag3.xml><?xml version="1.0" encoding="utf-8"?>
<p:tagLst xmlns:a="http://schemas.openxmlformats.org/drawingml/2006/main" xmlns:r="http://schemas.openxmlformats.org/officeDocument/2006/relationships" xmlns:p="http://schemas.openxmlformats.org/presentationml/2006/main">
  <p:tag name="TIMING" val="|0.7|6.3|6.6|4.6|4.9|4.6|5.2"/>
</p:tagLst>
</file>

<file path=ppt/tags/tag4.xml><?xml version="1.0" encoding="utf-8"?>
<p:tagLst xmlns:a="http://schemas.openxmlformats.org/drawingml/2006/main" xmlns:r="http://schemas.openxmlformats.org/officeDocument/2006/relationships" xmlns:p="http://schemas.openxmlformats.org/presentationml/2006/main">
  <p:tag name="TIMING" val="|0.9|4.7|6.3"/>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8|2.1|2.7|2.6|2.5|2.4|2.5|2.5|1.6|2.7|2.4|2.7"/>
</p:tagLst>
</file>

<file path=ppt/tags/tag7.xml><?xml version="1.0" encoding="utf-8"?>
<p:tagLst xmlns:a="http://schemas.openxmlformats.org/drawingml/2006/main" xmlns:r="http://schemas.openxmlformats.org/officeDocument/2006/relationships" xmlns:p="http://schemas.openxmlformats.org/presentationml/2006/main">
  <p:tag name="TIMING" val="|0.8|1.5|2.5|1.7|2.4|1|2.5|2.1|1|4.2|2.6|3.1|3.1"/>
</p:tagLst>
</file>

<file path=ppt/tags/tag8.xml><?xml version="1.0" encoding="utf-8"?>
<p:tagLst xmlns:a="http://schemas.openxmlformats.org/drawingml/2006/main" xmlns:r="http://schemas.openxmlformats.org/officeDocument/2006/relationships" xmlns:p="http://schemas.openxmlformats.org/presentationml/2006/main">
  <p:tag name="TIMING" val="|0.7|3.2|2.8|2.9|1.3|2.6|1.2|1.1|3.8|1.8|1.8|1.6|1.4|1.5|1.8|1.9|1.8|2|2.1|1.8"/>
</p:tagLst>
</file>

<file path=ppt/tags/tag9.xml><?xml version="1.0" encoding="utf-8"?>
<p:tagLst xmlns:a="http://schemas.openxmlformats.org/drawingml/2006/main" xmlns:r="http://schemas.openxmlformats.org/officeDocument/2006/relationships" xmlns:p="http://schemas.openxmlformats.org/presentationml/2006/main">
  <p:tag name="TIMING" val="|0.7|3|0.8|2.4|2.7|3.1|1.5|1.7|2.8|1.6|2.6|2.7|2.7|4.7|3.1|5.7"/>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3506</TotalTime>
  <Words>2003</Words>
  <Application>Microsoft Office PowerPoint</Application>
  <PresentationFormat>Widescreen</PresentationFormat>
  <Paragraphs>178</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154</cp:revision>
  <dcterms:created xsi:type="dcterms:W3CDTF">2019-03-19T03:20:10Z</dcterms:created>
  <dcterms:modified xsi:type="dcterms:W3CDTF">2019-04-12T11:21:11Z</dcterms:modified>
</cp:coreProperties>
</file>